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7559675" cy="10691813"/>
  <p:notesSz cx="9926638" cy="6797675"/>
  <p:embeddedFontLst>
    <p:embeddedFont>
      <p:font typeface="Overlock" panose="020B0604020202020204" charset="0"/>
      <p:regular r:id="rId6"/>
      <p:bold r:id="rId7"/>
      <p:italic r:id="rId8"/>
      <p:boldItalic r:id="rId9"/>
    </p:embeddedFont>
    <p:embeddedFont>
      <p:font typeface="Bodoni" panose="020B0604020202020204" charset="0"/>
      <p:regular r:id="rId10"/>
      <p:bold r:id="rId11"/>
      <p:italic r:id="rId12"/>
      <p:boldItalic r:id="rId13"/>
    </p:embeddedFont>
    <p:embeddedFont>
      <p:font typeface="Proxima Nova Extrabold" panose="020B060402020202020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JHBnC8KCXd1XFRM9FurjtBYYB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1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87910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6557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marL="182880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marL="228600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marL="274320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marL="320040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marL="365760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marL="411480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sz="36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5602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icsbellegarde.0011137f@ac-lyon.fr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337394" y="553258"/>
            <a:ext cx="5120623" cy="642006"/>
            <a:chOff x="-619387" y="92650"/>
            <a:chExt cx="4216295" cy="582416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 l="12231" t="36348" r="12449" b="33605"/>
            <a:stretch/>
          </p:blipFill>
          <p:spPr>
            <a:xfrm>
              <a:off x="1334264" y="92650"/>
              <a:ext cx="2262644" cy="501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19387" y="92650"/>
              <a:ext cx="1604267" cy="5824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l="40429" t="14443" r="30106" b="66247"/>
          <a:stretch/>
        </p:blipFill>
        <p:spPr>
          <a:xfrm>
            <a:off x="5793085" y="186706"/>
            <a:ext cx="1332743" cy="123544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294292" y="1524747"/>
            <a:ext cx="7138812" cy="127809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100775" tIns="158725" rIns="100775" bIns="100775" anchor="t" anchorCtr="0">
            <a:noAutofit/>
          </a:bodyPr>
          <a:lstStyle/>
          <a:p>
            <a:pPr marL="0" marR="0" lvl="0" indent="3967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Chaque école met en œuvre le </a:t>
            </a:r>
            <a:endParaRPr sz="1764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967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4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 </a:t>
            </a:r>
            <a:r>
              <a:rPr lang="fr-FR" sz="2646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pHARe</a:t>
            </a:r>
            <a:endParaRPr sz="1984" b="0" i="0" u="none" strike="noStrike" cap="non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967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4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7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dont le rôle est de veiller au bien-être des élèves </a:t>
            </a:r>
            <a:endParaRPr sz="1764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967" algn="l" rtl="0">
              <a:spcBef>
                <a:spcPts val="0"/>
              </a:spcBef>
              <a:spcAft>
                <a:spcPts val="0"/>
              </a:spcAft>
              <a:buNone/>
            </a:pPr>
            <a:endParaRPr sz="1764" b="1" i="0" u="none" strike="noStrike" cap="non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4389" y="9319777"/>
            <a:ext cx="1142055" cy="92391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484474" y="6323132"/>
            <a:ext cx="6373144" cy="122845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100775" tIns="100775" rIns="100775" bIns="100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84" b="0" i="0" u="none" strike="noStrike" cap="none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L’équipe</a:t>
            </a:r>
            <a:r>
              <a:rPr lang="fr-FR" sz="1984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pHARe</a:t>
            </a:r>
            <a:r>
              <a:rPr lang="fr-FR" sz="1984" b="1" i="0" u="none" strike="noStrike" cap="none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984" b="0" i="0" u="none" strike="noStrike" cap="none">
                <a:solidFill>
                  <a:srgbClr val="2B2B2B"/>
                </a:solidFill>
                <a:latin typeface="Arial"/>
                <a:ea typeface="Arial"/>
                <a:cs typeface="Arial"/>
                <a:sym typeface="Arial"/>
              </a:rPr>
              <a:t>peut rencontrer votre enfant si une situation de violence est repérée  et un protocole de traitement de la situation est mis en oeuvre</a:t>
            </a:r>
            <a:endParaRPr sz="1984" b="1" i="0" u="none" strike="noStrike" cap="non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5485" y="9303403"/>
            <a:ext cx="777539" cy="103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92586" y="9395491"/>
            <a:ext cx="4169352" cy="121576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4556993" y="3311168"/>
            <a:ext cx="1687396" cy="12294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 flipH="1">
            <a:off x="4556992" y="3528439"/>
            <a:ext cx="156019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PROTEGER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Intervenir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Sécuriser</a:t>
            </a:r>
            <a:endParaRPr sz="16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155934" y="3328915"/>
            <a:ext cx="1588169" cy="12173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PREVENIR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Éduquer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Former</a:t>
            </a:r>
            <a:endParaRPr sz="16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785104" y="3323258"/>
            <a:ext cx="1771889" cy="121739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PROGRAMMER</a:t>
            </a:r>
            <a:endParaRPr sz="16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Stratégie collective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( 10H par année)</a:t>
            </a:r>
            <a:endParaRPr sz="11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27427" y="4824059"/>
            <a:ext cx="1402531" cy="103485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B050"/>
                </a:solidFill>
                <a:latin typeface="Overlock"/>
                <a:ea typeface="Overlock"/>
                <a:cs typeface="Overlock"/>
                <a:sym typeface="Overlock"/>
              </a:rPr>
              <a:t>REPERER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Signes moqueries, brimades…</a:t>
            </a:r>
            <a:endParaRPr sz="12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380559" y="4794089"/>
            <a:ext cx="1389716" cy="889993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B050"/>
                </a:solidFill>
                <a:latin typeface="Overlock"/>
                <a:ea typeface="Overlock"/>
                <a:cs typeface="Overlock"/>
                <a:sym typeface="Overlock"/>
              </a:rPr>
              <a:t>ECOUTER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Prendre en compte</a:t>
            </a:r>
            <a:endParaRPr sz="12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381223" y="5430539"/>
            <a:ext cx="1337611" cy="92270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B05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B050"/>
                </a:solidFill>
                <a:latin typeface="Overlock"/>
                <a:ea typeface="Overlock"/>
                <a:cs typeface="Overlock"/>
                <a:sym typeface="Overlock"/>
              </a:rPr>
              <a:t>AGIR</a:t>
            </a:r>
            <a:endParaRPr sz="12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solutionner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3909059" y="4745830"/>
            <a:ext cx="1586751" cy="87335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B05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00B050"/>
                </a:solidFill>
                <a:latin typeface="Overlock"/>
                <a:ea typeface="Overlock"/>
                <a:cs typeface="Overlock"/>
                <a:sym typeface="Overlock"/>
              </a:rPr>
              <a:t>RASSURER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bienveillance  confiance</a:t>
            </a:r>
            <a:r>
              <a:rPr lang="fr-FR" sz="12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</a:t>
            </a:r>
            <a:endParaRPr sz="1200" b="0" i="0" u="none" strike="noStrike" cap="non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36820" y="7819898"/>
            <a:ext cx="6268453" cy="14076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 flipH="1">
            <a:off x="2823602" y="8137134"/>
            <a:ext cx="1383383" cy="646331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Entretiens avec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Char char="•"/>
            </a:pPr>
            <a:r>
              <a:rPr lang="fr-FR"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la cible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Char char="•"/>
            </a:pPr>
            <a:r>
              <a:rPr lang="fr-FR"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ses parents</a:t>
            </a:r>
            <a:endParaRPr sz="1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 flipH="1">
            <a:off x="4702435" y="8044802"/>
            <a:ext cx="1851199" cy="830997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Entretiens individuels avec le ou les intimidateurs présumés et des témoins</a:t>
            </a:r>
            <a:endParaRPr sz="12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 txBox="1"/>
          <p:nvPr/>
        </p:nvSpPr>
        <p:spPr>
          <a:xfrm flipH="1">
            <a:off x="596331" y="7908705"/>
            <a:ext cx="2113739" cy="116955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CONFIDENTIALITE et DISCRETION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Pas de sanction préalable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Seuls les parents de la cible sont avertis</a:t>
            </a: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p1"/>
          <p:cNvCxnSpPr/>
          <p:nvPr/>
        </p:nvCxnSpPr>
        <p:spPr>
          <a:xfrm flipH="1">
            <a:off x="4320518" y="8181316"/>
            <a:ext cx="236474" cy="55796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1"/>
          <p:cNvSpPr/>
          <p:nvPr/>
        </p:nvSpPr>
        <p:spPr>
          <a:xfrm>
            <a:off x="7003365" y="8414580"/>
            <a:ext cx="45719" cy="457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2"/>
          <p:cNvGrpSpPr/>
          <p:nvPr/>
        </p:nvGrpSpPr>
        <p:grpSpPr>
          <a:xfrm>
            <a:off x="337394" y="553258"/>
            <a:ext cx="5120623" cy="642006"/>
            <a:chOff x="-619387" y="92650"/>
            <a:chExt cx="4216295" cy="582416"/>
          </a:xfrm>
        </p:grpSpPr>
        <p:pic>
          <p:nvPicPr>
            <p:cNvPr id="112" name="Google Shape;112;p2"/>
            <p:cNvPicPr preferRelativeResize="0"/>
            <p:nvPr/>
          </p:nvPicPr>
          <p:blipFill rotWithShape="1">
            <a:blip r:embed="rId3">
              <a:alphaModFix/>
            </a:blip>
            <a:srcRect l="12231" t="36348" r="12449" b="33605"/>
            <a:stretch/>
          </p:blipFill>
          <p:spPr>
            <a:xfrm>
              <a:off x="1334264" y="92650"/>
              <a:ext cx="2262644" cy="501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19387" y="92650"/>
              <a:ext cx="1604267" cy="5824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2"/>
          <p:cNvPicPr preferRelativeResize="0"/>
          <p:nvPr/>
        </p:nvPicPr>
        <p:blipFill rotWithShape="1">
          <a:blip r:embed="rId5">
            <a:alphaModFix/>
          </a:blip>
          <a:srcRect l="40429" t="14443" r="30106" b="66247"/>
          <a:stretch/>
        </p:blipFill>
        <p:spPr>
          <a:xfrm>
            <a:off x="5793085" y="186706"/>
            <a:ext cx="1332743" cy="123544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/>
          <p:nvPr/>
        </p:nvSpPr>
        <p:spPr>
          <a:xfrm>
            <a:off x="1311572" y="1491410"/>
            <a:ext cx="4817382" cy="1585352"/>
          </a:xfrm>
          <a:prstGeom prst="downArrowCallout">
            <a:avLst>
              <a:gd name="adj1" fmla="val 9933"/>
              <a:gd name="adj2" fmla="val 9400"/>
              <a:gd name="adj3" fmla="val 20194"/>
              <a:gd name="adj4" fmla="val 69953"/>
            </a:avLst>
          </a:prstGeom>
          <a:solidFill>
            <a:schemeClr val="lt1"/>
          </a:solidFill>
          <a:ln w="9525" cap="flat" cmpd="sng">
            <a:solidFill>
              <a:srgbClr val="00CC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126000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Protocole de traitement des situations de harcèlement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(Toute forme de violence verbale et/ou physique, d’intimidations </a:t>
            </a:r>
            <a:r>
              <a:rPr lang="fr-FR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et </a:t>
            </a:r>
            <a:r>
              <a:rPr lang="fr-FR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d’isolement répétés )</a:t>
            </a: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164260" y="2771862"/>
            <a:ext cx="1264890" cy="39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Comment </a:t>
            </a:r>
            <a:endParaRPr sz="3600" b="1" i="0" u="none" strike="noStrike" cap="none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063999" y="2776319"/>
            <a:ext cx="787149" cy="323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Qui </a:t>
            </a:r>
            <a:endParaRPr sz="4000" b="0" i="0" u="none" strike="noStrike" cap="none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5524712" y="2764559"/>
            <a:ext cx="1332742" cy="52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800" b="1" i="0" u="none" strike="noStrike" cap="non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Documents</a:t>
            </a:r>
            <a:r>
              <a:rPr lang="fr-FR" sz="1600" b="1" i="0" u="none" strike="noStrike" cap="non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 </a:t>
            </a:r>
            <a:endParaRPr sz="3600" b="0" i="0" u="none" strike="noStrike" cap="none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68346" y="3184490"/>
            <a:ext cx="2059418" cy="1318016"/>
          </a:xfrm>
          <a:prstGeom prst="rect">
            <a:avLst/>
          </a:prstGeom>
          <a:gradFill>
            <a:gsLst>
              <a:gs pos="0">
                <a:srgbClr val="87F3A3"/>
              </a:gs>
              <a:gs pos="50000">
                <a:srgbClr val="B7F5C5"/>
              </a:gs>
              <a:gs pos="100000">
                <a:srgbClr val="DCF9E3"/>
              </a:gs>
            </a:gsLst>
            <a:lin ang="13500000" scaled="0"/>
          </a:gradFill>
          <a:ln w="12700" cap="flat" cmpd="sng">
            <a:solidFill>
              <a:srgbClr val="F3F3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lang="fr-F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Prendre en compte une situation alarmante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lang="fr-F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Recueillir des informations </a:t>
            </a:r>
            <a:r>
              <a:rPr lang="fr-FR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fr-F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garder une trace écrite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lang="fr-F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Partager la situation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3157651" y="3146018"/>
            <a:ext cx="1690338" cy="1356487"/>
          </a:xfrm>
          <a:prstGeom prst="rect">
            <a:avLst/>
          </a:prstGeom>
          <a:gradFill>
            <a:gsLst>
              <a:gs pos="0">
                <a:srgbClr val="87F3A3"/>
              </a:gs>
              <a:gs pos="50000">
                <a:srgbClr val="B7F5C5"/>
              </a:gs>
              <a:gs pos="100000">
                <a:srgbClr val="DCF9E3"/>
              </a:gs>
            </a:gsLst>
            <a:lin ang="13500000" scaled="0"/>
          </a:gradFill>
          <a:ln w="12700" cap="flat" cmpd="sng">
            <a:solidFill>
              <a:srgbClr val="B0CCB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L'ÉQUIPE</a:t>
            </a: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PÉDAGOGIQUE</a:t>
            </a: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L'ÉLÈVE</a:t>
            </a: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CIBLE</a:t>
            </a: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FAMILLE DE </a:t>
            </a: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L'ÉLÈVE</a:t>
            </a: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CIBLE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 rot="-5400000">
            <a:off x="-209751" y="3600302"/>
            <a:ext cx="1354774" cy="4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387"/>
              <a:buFont typeface="Arial"/>
              <a:buNone/>
            </a:pPr>
            <a:r>
              <a:rPr lang="fr-FR" sz="1387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FR" sz="1295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925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PRI</a:t>
            </a:r>
            <a:r>
              <a:rPr lang="fr-FR" sz="971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SE EN CHARGE </a:t>
            </a:r>
            <a:r>
              <a:rPr lang="fr-FR" sz="925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DE LA SITUATION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7"/>
              <a:buFont typeface="Arial"/>
              <a:buNone/>
            </a:pPr>
            <a:endParaRPr sz="64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5"/>
              <a:buFont typeface="Arial"/>
              <a:buNone/>
            </a:pPr>
            <a:endParaRPr sz="166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5152753" y="3164335"/>
            <a:ext cx="2009466" cy="1333695"/>
          </a:xfrm>
          <a:prstGeom prst="wedgeRoundRectCallout">
            <a:avLst>
              <a:gd name="adj1" fmla="val -47241"/>
              <a:gd name="adj2" fmla="val -11504"/>
              <a:gd name="adj3" fmla="val 0"/>
            </a:avLst>
          </a:prstGeom>
          <a:gradFill>
            <a:gsLst>
              <a:gs pos="0">
                <a:srgbClr val="87F3A3"/>
              </a:gs>
              <a:gs pos="50000">
                <a:srgbClr val="B7F5C5"/>
              </a:gs>
              <a:gs pos="100000">
                <a:srgbClr val="DCF9E3"/>
              </a:gs>
            </a:gsLst>
            <a:lin ang="13500000" scaled="0"/>
          </a:gra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FICHE ALERTE 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768346" y="4677652"/>
            <a:ext cx="2059418" cy="1516200"/>
          </a:xfrm>
          <a:prstGeom prst="rect">
            <a:avLst/>
          </a:prstGeom>
          <a:noFill/>
          <a:ln w="12700" cap="flat" cmpd="sng">
            <a:solidFill>
              <a:srgbClr val="CC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lang="fr-F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Informer l’équipe ressource de circonscription par mail :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6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dicsbellegarde.0011137f@ac-lyon.fr</a:t>
            </a:r>
            <a:endParaRPr sz="9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0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Indiquer « pHARe » dans le sujet.</a:t>
            </a:r>
            <a:endParaRPr sz="9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 par téléphone</a:t>
            </a:r>
            <a:r>
              <a:rPr lang="fr-F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04 50 48 00 91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 rot="-5400000">
            <a:off x="-230319" y="5200186"/>
            <a:ext cx="1446714" cy="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fr-FR" sz="1050" b="1" i="0" u="none" strike="noStrike" cap="none">
                <a:solidFill>
                  <a:srgbClr val="CCCC00"/>
                </a:solidFill>
                <a:latin typeface="Arial"/>
                <a:ea typeface="Arial"/>
                <a:cs typeface="Arial"/>
                <a:sym typeface="Arial"/>
              </a:rPr>
              <a:t> COMMUNIQUER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5152753" y="4700426"/>
            <a:ext cx="1992701" cy="1473335"/>
          </a:xfrm>
          <a:prstGeom prst="wedgeRoundRectCallout">
            <a:avLst>
              <a:gd name="adj1" fmla="val -48350"/>
              <a:gd name="adj2" fmla="val -5330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Informations consignées dans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t</a:t>
            </a:r>
            <a:r>
              <a:rPr lang="fr-F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ableau de bord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3157650" y="4700427"/>
            <a:ext cx="1693500" cy="1493425"/>
          </a:xfrm>
          <a:prstGeom prst="rect">
            <a:avLst/>
          </a:prstGeom>
          <a:noFill/>
          <a:ln w="12700" cap="flat" cmpd="sng">
            <a:solidFill>
              <a:srgbClr val="CC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8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ÉQUIPE</a:t>
            </a:r>
            <a:r>
              <a:rPr lang="fr-FR" sz="800" b="1" i="0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RESSOURCE: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L’IEN de CIRCONSCRIPTION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L’ENSEIGNANT-E  ICS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fr-FR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1D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fr-FR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ENSEIGNANT</a:t>
            </a: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fr-FR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 SPECIALIS</a:t>
            </a: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É.E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PSYCHOLOGUE DE L’E N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654444" y="6294553"/>
            <a:ext cx="646368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Droid Sans Mono"/>
              <a:buNone/>
            </a:pPr>
            <a:r>
              <a:rPr lang="fr-FR" sz="1400" b="1" i="0" u="none" strike="noStrike" cap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SI INTIMIDATION </a:t>
            </a:r>
            <a:r>
              <a:rPr lang="fr-FR" sz="1400" b="1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IDENTIFIÉE, MISE EN PLACE DE </a:t>
            </a:r>
            <a:endParaRPr sz="1400" b="1">
              <a:solidFill>
                <a:srgbClr val="C0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Droid Sans Mono"/>
              <a:buNone/>
            </a:pPr>
            <a:r>
              <a:rPr lang="fr-FR" sz="1400" b="1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LA MÉTHODE DE LA PRÉOCCUPATION PARTAGÉE (</a:t>
            </a:r>
            <a:r>
              <a:rPr lang="fr-FR" sz="1400" b="1" i="0" u="none" strike="noStrike" cap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MPP)</a:t>
            </a:r>
            <a:endParaRPr sz="1400" b="1" i="0" u="none" strike="noStrike" cap="none">
              <a:solidFill>
                <a:srgbClr val="C0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128" name="Google Shape;128;p2"/>
          <p:cNvSpPr/>
          <p:nvPr/>
        </p:nvSpPr>
        <p:spPr>
          <a:xfrm rot="-5400000">
            <a:off x="-498277" y="7558829"/>
            <a:ext cx="1924107" cy="4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fr-FR" sz="1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1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AGIR</a:t>
            </a:r>
            <a:endParaRPr sz="11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739955" y="6817733"/>
            <a:ext cx="2113500" cy="19530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00004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Noto Sans Symbols"/>
              <a:buChar char="⮚"/>
            </a:pPr>
            <a:r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série d’entretiens individuels avec la cible, les intimidateurs présumés et des témoins, sur une durée de 15 jours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Situation non résolue ou faits aggravants:</a:t>
            </a:r>
            <a:endParaRPr sz="9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Agressions, violence verbales et/ou physiques, vol, racket, détresse, cyber-harcèlement</a:t>
            </a: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</a:t>
            </a:r>
            <a:r>
              <a:rPr lang="fr-FR" sz="9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Mesure de protection et fait établissement+ saisine au procureur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3157650" y="6817733"/>
            <a:ext cx="1693500" cy="19530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28398" dir="3806097" algn="ctr" rotWithShape="0">
              <a:srgbClr val="000040">
                <a:alpha val="49411"/>
              </a:srgbClr>
            </a:outerShdw>
          </a:effectLst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8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EQUIPE RESSOURCE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+R</a:t>
            </a:r>
            <a:r>
              <a:rPr lang="fr-FR" sz="8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EFERENT  </a:t>
            </a: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ÉQUIPE</a:t>
            </a:r>
            <a:r>
              <a:rPr lang="fr-FR" sz="8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D'ÉCOLE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CONSEILLERE </a:t>
            </a: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technique du</a:t>
            </a: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SSFE de l</a:t>
            </a: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’IA-</a:t>
            </a: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DASEN de l’Ain : 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Christel.Guilbert@ac-lyon.fr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04 74 98 00 32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CHARGÉE</a:t>
            </a: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MISSION AC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 Corine Provenzano </a:t>
            </a:r>
            <a:endParaRPr sz="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nah-cdm@ac-lyon.fr</a:t>
            </a: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739955" y="8956993"/>
            <a:ext cx="2087809" cy="155123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Char char="⮚"/>
            </a:pPr>
            <a:r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Consigner le bilan de la situation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Char char="⮚"/>
            </a:pPr>
            <a:r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Suivi de la cible au moins 1fois/mois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206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oto Sans Symbols"/>
              <a:buChar char="⮚"/>
            </a:pPr>
            <a:r>
              <a:rPr lang="fr-FR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Développer ou réactiver l</a:t>
            </a:r>
            <a:r>
              <a:rPr lang="fr-FR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projets ou les dispositifs de prévention ( messages clairs, conseils de coopération, médiateurs….)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3157650" y="9001760"/>
            <a:ext cx="1693499" cy="150646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000" b="1" i="0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EQUIPE </a:t>
            </a:r>
            <a:r>
              <a:rPr lang="fr-FR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PÉDAGOGIQUE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fr-FR" sz="1000" b="1" i="0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référent</a:t>
            </a:r>
            <a:endParaRPr sz="1800" b="1" i="0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5112453" y="6847839"/>
            <a:ext cx="2033002" cy="1922991"/>
          </a:xfrm>
          <a:prstGeom prst="wedgeRoundRectCallout">
            <a:avLst>
              <a:gd name="adj1" fmla="val -47299"/>
              <a:gd name="adj2" fmla="val -27203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Documents </a:t>
            </a: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MPP 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Fiche entretien cible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Fiche entretien cible bilan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Fiche entretien cible parents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Fiche entretien intimidateur présumé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Fiche entretien témoin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5105685" y="9001759"/>
            <a:ext cx="2038302" cy="1506467"/>
          </a:xfrm>
          <a:prstGeom prst="wedgeRoundRectCallout">
            <a:avLst>
              <a:gd name="adj1" fmla="val -48463"/>
              <a:gd name="adj2" fmla="val -15798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33993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Tableau de bord d’école </a:t>
            </a:r>
            <a:r>
              <a:rPr lang="fr-FR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compléter et renvoyer à</a:t>
            </a:r>
            <a:r>
              <a:rPr lang="fr-FR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dicsbellegarde.0011137f@ac-lyon.fr</a:t>
            </a:r>
            <a:r>
              <a:rPr lang="fr-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 rot="-5400000">
            <a:off x="-302563" y="9408824"/>
            <a:ext cx="1446846" cy="54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fr-FR" sz="9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SUIVRE </a:t>
            </a:r>
            <a:r>
              <a:rPr lang="fr-FR" sz="900" b="1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L'ÉVOLUTION</a:t>
            </a:r>
            <a:r>
              <a:rPr lang="fr-FR" sz="9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DE LA SITUATION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 rot="10800000" flipH="1">
            <a:off x="2979175" y="7840242"/>
            <a:ext cx="89964" cy="9439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 rot="10800000" flipH="1">
            <a:off x="2979175" y="7152967"/>
            <a:ext cx="89964" cy="998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fr-FR" sz="3600"/>
              <a:t>Documents de traitement d’une situation par la MPP </a:t>
            </a:r>
            <a:br>
              <a:rPr lang="fr-FR" sz="3600"/>
            </a:br>
            <a:r>
              <a:rPr lang="fr-FR" sz="1400"/>
              <a:t>D’après © RESIS, M. Quartier, J.P. Bellon</a:t>
            </a:r>
            <a:endParaRPr sz="2800"/>
          </a:p>
        </p:txBody>
      </p:sp>
      <p:sp>
        <p:nvSpPr>
          <p:cNvPr id="143" name="Google Shape;143;p3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8984" lvl="0" indent="-18898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fr-FR"/>
              <a:t>Fiche ALERTE</a:t>
            </a:r>
            <a:endParaRPr/>
          </a:p>
          <a:p>
            <a:pPr marL="188984" lvl="0" indent="-188984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fr-FR"/>
              <a:t>Fiche Entretien cible</a:t>
            </a:r>
            <a:endParaRPr/>
          </a:p>
          <a:p>
            <a:pPr marL="188984" lvl="0" indent="-188984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fr-FR"/>
              <a:t>Fiche entretien cible bilan</a:t>
            </a:r>
            <a:endParaRPr/>
          </a:p>
          <a:p>
            <a:pPr marL="188984" lvl="0" indent="-188984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fr-FR"/>
              <a:t>Fiche entretien parents de la cible</a:t>
            </a:r>
            <a:endParaRPr/>
          </a:p>
          <a:p>
            <a:pPr marL="188984" lvl="0" indent="-188984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fr-FR"/>
              <a:t>Fiche entretien intimidateur présumé </a:t>
            </a:r>
            <a:r>
              <a:rPr lang="fr-FR" sz="1400"/>
              <a:t>( 1</a:t>
            </a:r>
            <a:r>
              <a:rPr lang="fr-FR" sz="1400" baseline="30000"/>
              <a:t>er</a:t>
            </a:r>
            <a:r>
              <a:rPr lang="fr-FR" sz="1400"/>
              <a:t> et 2</a:t>
            </a:r>
            <a:r>
              <a:rPr lang="fr-FR" sz="1400" baseline="30000"/>
              <a:t>ème</a:t>
            </a:r>
            <a:r>
              <a:rPr lang="fr-FR" sz="1400"/>
              <a:t> entretien)</a:t>
            </a:r>
            <a:endParaRPr/>
          </a:p>
          <a:p>
            <a:pPr marL="188984" lvl="0" indent="-188984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fr-FR"/>
              <a:t>Fiche entretien témoin </a:t>
            </a:r>
            <a:r>
              <a:rPr lang="fr-FR" sz="1400"/>
              <a:t>( 1</a:t>
            </a:r>
            <a:r>
              <a:rPr lang="fr-FR" sz="1400" baseline="30000"/>
              <a:t>er</a:t>
            </a:r>
            <a:r>
              <a:rPr lang="fr-FR" sz="1400"/>
              <a:t> et 2</a:t>
            </a:r>
            <a:r>
              <a:rPr lang="fr-FR" sz="1400" baseline="30000"/>
              <a:t>ème</a:t>
            </a:r>
            <a:r>
              <a:rPr lang="fr-FR" sz="1400"/>
              <a:t> entretien)</a:t>
            </a:r>
            <a:endParaRPr/>
          </a:p>
          <a:p>
            <a:pPr marL="188984" lvl="0" indent="-188984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fr-FR"/>
              <a:t>Tableau de bord d’école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Personnalisé</PresentationFormat>
  <Paragraphs>124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Noto Sans Symbols</vt:lpstr>
      <vt:lpstr>Overlock</vt:lpstr>
      <vt:lpstr>Bodoni</vt:lpstr>
      <vt:lpstr>Arial</vt:lpstr>
      <vt:lpstr>Proxima Nova Extrabold</vt:lpstr>
      <vt:lpstr>Calibri</vt:lpstr>
      <vt:lpstr>Droid Sans Mono</vt:lpstr>
      <vt:lpstr>Thème Office</vt:lpstr>
      <vt:lpstr>Présentation PowerPoint</vt:lpstr>
      <vt:lpstr>Présentation PowerPoint</vt:lpstr>
      <vt:lpstr>Documents de traitement d’une situation par la MPP  D’après © RESIS, M. Quartier, J.P. Bellon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circo</dc:creator>
  <cp:lastModifiedBy>circo</cp:lastModifiedBy>
  <cp:revision>1</cp:revision>
  <dcterms:created xsi:type="dcterms:W3CDTF">2023-06-15T09:19:03Z</dcterms:created>
  <dcterms:modified xsi:type="dcterms:W3CDTF">2023-09-20T12:13:05Z</dcterms:modified>
</cp:coreProperties>
</file>